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0" r:id="rId6"/>
    <p:sldId id="269" r:id="rId7"/>
    <p:sldId id="268" r:id="rId8"/>
    <p:sldId id="266" r:id="rId9"/>
    <p:sldId id="265" r:id="rId1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16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>
                <a:latin typeface="Century Gothic" panose="020B0502020202020204" pitchFamily="34" charset="0"/>
              </a:rPr>
              <a:t>По количеству подписанных ДГ,кол-во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6414811166499234"/>
          <c:y val="0.11143056268726896"/>
          <c:w val="0.54530343056500785"/>
          <c:h val="0.8438277725642492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Лист1!$C$2:$C$20</c:f>
              <c:strCache>
                <c:ptCount val="19"/>
                <c:pt idx="0">
                  <c:v>РФ по области Жетiсу</c:v>
                </c:pt>
                <c:pt idx="1">
                  <c:v>г.Шымкент</c:v>
                </c:pt>
                <c:pt idx="2">
                  <c:v>РФ по области Абай</c:v>
                </c:pt>
                <c:pt idx="3">
                  <c:v>Туркестанская область</c:v>
                </c:pt>
                <c:pt idx="4">
                  <c:v>Атырауская область</c:v>
                </c:pt>
                <c:pt idx="5">
                  <c:v>Кызылординская область</c:v>
                </c:pt>
                <c:pt idx="6">
                  <c:v>Жамбылская область</c:v>
                </c:pt>
                <c:pt idx="7">
                  <c:v>Мангыстауская область</c:v>
                </c:pt>
                <c:pt idx="8">
                  <c:v>Карагандинская область</c:v>
                </c:pt>
                <c:pt idx="9">
                  <c:v>ЗКО</c:v>
                </c:pt>
                <c:pt idx="10">
                  <c:v>Акмолинская область</c:v>
                </c:pt>
                <c:pt idx="11">
                  <c:v>Алматинская область</c:v>
                </c:pt>
                <c:pt idx="12">
                  <c:v>Павлодарская область</c:v>
                </c:pt>
                <c:pt idx="13">
                  <c:v>Актюбинская область</c:v>
                </c:pt>
                <c:pt idx="14">
                  <c:v>Костанайская область</c:v>
                </c:pt>
                <c:pt idx="15">
                  <c:v>СКО</c:v>
                </c:pt>
                <c:pt idx="16">
                  <c:v>ВКО</c:v>
                </c:pt>
                <c:pt idx="17">
                  <c:v>г. Астана</c:v>
                </c:pt>
                <c:pt idx="18">
                  <c:v>г.Алматы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7</c:v>
                </c:pt>
                <c:pt idx="1">
                  <c:v>22</c:v>
                </c:pt>
                <c:pt idx="2">
                  <c:v>28</c:v>
                </c:pt>
                <c:pt idx="3">
                  <c:v>35</c:v>
                </c:pt>
                <c:pt idx="4">
                  <c:v>41</c:v>
                </c:pt>
                <c:pt idx="5">
                  <c:v>41</c:v>
                </c:pt>
                <c:pt idx="6">
                  <c:v>43</c:v>
                </c:pt>
                <c:pt idx="7">
                  <c:v>45</c:v>
                </c:pt>
                <c:pt idx="8">
                  <c:v>50</c:v>
                </c:pt>
                <c:pt idx="9">
                  <c:v>53</c:v>
                </c:pt>
                <c:pt idx="10">
                  <c:v>54</c:v>
                </c:pt>
                <c:pt idx="11">
                  <c:v>71</c:v>
                </c:pt>
                <c:pt idx="12">
                  <c:v>73</c:v>
                </c:pt>
                <c:pt idx="13">
                  <c:v>78</c:v>
                </c:pt>
                <c:pt idx="14">
                  <c:v>81</c:v>
                </c:pt>
                <c:pt idx="15">
                  <c:v>82</c:v>
                </c:pt>
                <c:pt idx="16">
                  <c:v>131</c:v>
                </c:pt>
                <c:pt idx="17">
                  <c:v>131</c:v>
                </c:pt>
                <c:pt idx="18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77-49A0-B1BF-B3BBCB6DE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339167"/>
        <c:axId val="1"/>
      </c:barChart>
      <c:catAx>
        <c:axId val="14033916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33916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одобренных ДГ,млн.тенге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777980290581644"/>
          <c:y val="0.12660439573114257"/>
          <c:w val="0.59547869761057204"/>
          <c:h val="0.835923604328941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2020г.'!$B$32</c:f>
              <c:strCache>
                <c:ptCount val="1"/>
                <c:pt idx="0">
                  <c:v>сумма гарантии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2020г.'!$A$33:$A$46</c:f>
              <c:strCache>
                <c:ptCount val="14"/>
                <c:pt idx="0">
                  <c:v>Жетысуская область</c:v>
                </c:pt>
                <c:pt idx="1">
                  <c:v>Костанайская область</c:v>
                </c:pt>
                <c:pt idx="2">
                  <c:v>ЗКО</c:v>
                </c:pt>
                <c:pt idx="3">
                  <c:v>г.Астана</c:v>
                </c:pt>
                <c:pt idx="4">
                  <c:v>Мангистауская область</c:v>
                </c:pt>
                <c:pt idx="5">
                  <c:v>Кызылординская область</c:v>
                </c:pt>
                <c:pt idx="6">
                  <c:v>Абайская область</c:v>
                </c:pt>
                <c:pt idx="7">
                  <c:v>г.Шымкент</c:v>
                </c:pt>
                <c:pt idx="8">
                  <c:v>г.Алматы</c:v>
                </c:pt>
                <c:pt idx="9">
                  <c:v>Павлодарская область</c:v>
                </c:pt>
                <c:pt idx="10">
                  <c:v>Акмолинская область</c:v>
                </c:pt>
                <c:pt idx="11">
                  <c:v>Атырауская область</c:v>
                </c:pt>
                <c:pt idx="12">
                  <c:v>Алматинская область</c:v>
                </c:pt>
                <c:pt idx="13">
                  <c:v>Актюбинская область</c:v>
                </c:pt>
              </c:strCache>
            </c:strRef>
          </c:cat>
          <c:val>
            <c:numRef>
              <c:f>'Одобренные РФ 2020г.'!$B$33:$B$46</c:f>
              <c:numCache>
                <c:formatCode>_-* #\ ##0_р_._-;\-* #\ ##0_р_._-;_-* "-"??_р_._-;_-@_-</c:formatCode>
                <c:ptCount val="14"/>
                <c:pt idx="0">
                  <c:v>14.5</c:v>
                </c:pt>
                <c:pt idx="1">
                  <c:v>20</c:v>
                </c:pt>
                <c:pt idx="2">
                  <c:v>20.191400000000002</c:v>
                </c:pt>
                <c:pt idx="3">
                  <c:v>21.5</c:v>
                </c:pt>
                <c:pt idx="4">
                  <c:v>28.125</c:v>
                </c:pt>
                <c:pt idx="5">
                  <c:v>30.08917696</c:v>
                </c:pt>
                <c:pt idx="6">
                  <c:v>40.617767000000001</c:v>
                </c:pt>
                <c:pt idx="7">
                  <c:v>44.55</c:v>
                </c:pt>
                <c:pt idx="8">
                  <c:v>50.597999999999999</c:v>
                </c:pt>
                <c:pt idx="9">
                  <c:v>54</c:v>
                </c:pt>
                <c:pt idx="10">
                  <c:v>86</c:v>
                </c:pt>
                <c:pt idx="11">
                  <c:v>93</c:v>
                </c:pt>
                <c:pt idx="12">
                  <c:v>223</c:v>
                </c:pt>
                <c:pt idx="13">
                  <c:v>267.98331999999999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A7-4FBC-BCA9-889DD99A0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82423664"/>
        <c:axId val="1"/>
      </c:barChart>
      <c:catAx>
        <c:axId val="1482423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482423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одобренных ДГ,кол-во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9918916030974005"/>
          <c:y val="0.13133996358151698"/>
          <c:w val="0.57434364385650349"/>
          <c:h val="0.838478535486896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одобр.бву!$C$3:$C$8</c:f>
              <c:strCache>
                <c:ptCount val="6"/>
                <c:pt idx="0">
                  <c:v>АО "First Heartland Jusan Bank"</c:v>
                </c:pt>
                <c:pt idx="1">
                  <c:v>АО «Bereke Bank»</c:v>
                </c:pt>
                <c:pt idx="2">
                  <c:v>АО "ForteBank"</c:v>
                </c:pt>
                <c:pt idx="3">
                  <c:v>АО "Евразийский банк"</c:v>
                </c:pt>
                <c:pt idx="4">
                  <c:v>АО "Нурбанк"</c:v>
                </c:pt>
                <c:pt idx="5">
                  <c:v>АО "Банк ЦентрКредит"</c:v>
                </c:pt>
              </c:strCache>
            </c:strRef>
          </c:cat>
          <c:val>
            <c:numRef>
              <c:f>одобр.бву!$D$3:$D$8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3B-49CA-9BC7-8ED55E699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82432784"/>
        <c:axId val="1"/>
      </c:barChart>
      <c:catAx>
        <c:axId val="1482432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ctr">
              <a:defRPr lang="en-US" sz="1000" b="0" i="0" u="none" strike="noStrike" kern="1200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2432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400" b="1" i="0" u="none" strike="noStrike" kern="1200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 sz="1400" b="1" i="0" u="none" strike="noStrike" kern="1200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rPr>
              <a:t>По сумме одобренных ДГ,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6107016570851336"/>
          <c:y val="0.16477080687494708"/>
          <c:w val="0.60649251084924571"/>
          <c:h val="0.802092964185928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одобр.бву!$C$29:$C$34</c:f>
              <c:strCache>
                <c:ptCount val="6"/>
                <c:pt idx="0">
                  <c:v>АО "First Heartland Jusan Bank"</c:v>
                </c:pt>
                <c:pt idx="1">
                  <c:v>АО "Нурбанк"</c:v>
                </c:pt>
                <c:pt idx="2">
                  <c:v>АО "ForteBank"</c:v>
                </c:pt>
                <c:pt idx="3">
                  <c:v>АО «Bereke Bank»</c:v>
                </c:pt>
                <c:pt idx="4">
                  <c:v>АО "Евразийский банк"</c:v>
                </c:pt>
                <c:pt idx="5">
                  <c:v>АО "Банк ЦентрКредит"</c:v>
                </c:pt>
              </c:strCache>
            </c:strRef>
          </c:cat>
          <c:val>
            <c:numRef>
              <c:f>одобр.бву!$D$29:$D$34</c:f>
              <c:numCache>
                <c:formatCode>_-* #\ ##0_р_._-;\-* #\ ##0_р_._-;_-* "-"??_р_._-;_-@_-</c:formatCode>
                <c:ptCount val="6"/>
                <c:pt idx="0">
                  <c:v>8.7281999999999993</c:v>
                </c:pt>
                <c:pt idx="1">
                  <c:v>28.589400000000001</c:v>
                </c:pt>
                <c:pt idx="2">
                  <c:v>55.994866000000002</c:v>
                </c:pt>
                <c:pt idx="3">
                  <c:v>68</c:v>
                </c:pt>
                <c:pt idx="4">
                  <c:v>194.5</c:v>
                </c:pt>
                <c:pt idx="5">
                  <c:v>638.34219796000002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4-44C4-9493-83FECDBA5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82436144"/>
        <c:axId val="1"/>
      </c:barChart>
      <c:catAx>
        <c:axId val="148243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ctr">
              <a:defRPr lang="en-US" sz="1000" b="0" i="0" u="none" strike="noStrike" kern="1200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482436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B19-4DFE-9594-4D37344B38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B19-4DFE-9594-4D37344B38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B19-4DFE-9594-4D37344B38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B19-4DFE-9594-4D37344B38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B19-4DFE-9594-4D37344B386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B19-4DFE-9594-4D37344B386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B19-4DFE-9594-4D37344B386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B19-4DFE-9594-4D37344B386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B19-4DFE-9594-4D37344B386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B19-4DFE-9594-4D37344B386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2B19-4DFE-9594-4D37344B386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2B19-4DFE-9594-4D37344B3869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2B19-4DFE-9594-4D37344B3869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2B19-4DFE-9594-4D37344B3869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2B19-4DFE-9594-4D37344B3869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2B19-4DFE-9594-4D37344B3869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2B19-4DFE-9594-4D37344B38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Отрасли!$C$4:$C$20</c:f>
              <c:strCache>
                <c:ptCount val="17"/>
                <c:pt idx="0">
                  <c:v>A-Сельское, лесное и рыбное хозяйство</c:v>
                </c:pt>
                <c:pt idx="1">
                  <c:v>B-Горнодобывающая промышленность и разработка карьеров</c:v>
                </c:pt>
                <c:pt idx="2">
                  <c:v>C-Обрабатывающая промышленность</c:v>
                </c:pt>
                <c:pt idx="3">
                  <c:v>D-Электроснабжение, подача газа, пара и воздушное кондиционирование</c:v>
                </c:pt>
                <c:pt idx="4">
                  <c:v>E-Водоснабжение; канализационная система, контроль над сбором и распределением отходов</c:v>
                </c:pt>
                <c:pt idx="5">
                  <c:v>F-Строительство</c:v>
                </c:pt>
                <c:pt idx="6">
                  <c:v>G-Оптовая и розничная торговля; ремонт автомобилей и мотоциклов</c:v>
                </c:pt>
                <c:pt idx="7">
                  <c:v>H-Транспорт и складирование</c:v>
                </c:pt>
                <c:pt idx="8">
                  <c:v>I-Услуги по проживанию и питанию</c:v>
                </c:pt>
                <c:pt idx="9">
                  <c:v>J-Информация и связь</c:v>
                </c:pt>
                <c:pt idx="10">
                  <c:v>L-Операции с недвижимым имуществом</c:v>
                </c:pt>
                <c:pt idx="11">
                  <c:v>M-Профессиональная, научная и техническая деятельность</c:v>
                </c:pt>
                <c:pt idx="12">
                  <c:v>N-Деятельность в области административного и вспомогательного обслуживания</c:v>
                </c:pt>
                <c:pt idx="13">
                  <c:v>P-Образование</c:v>
                </c:pt>
                <c:pt idx="14">
                  <c:v>Q-Здравоохранение и социальные услуги</c:v>
                </c:pt>
                <c:pt idx="15">
                  <c:v>R-Искусство, развлечения и отдых</c:v>
                </c:pt>
                <c:pt idx="16">
                  <c:v>S-Предоставление прочих видов услуг</c:v>
                </c:pt>
              </c:strCache>
            </c:strRef>
          </c:cat>
          <c:val>
            <c:numRef>
              <c:f>Отрасли!$D$4:$D$20</c:f>
              <c:numCache>
                <c:formatCode>0%</c:formatCode>
                <c:ptCount val="17"/>
                <c:pt idx="0">
                  <c:v>3.3876515680486746E-2</c:v>
                </c:pt>
                <c:pt idx="1">
                  <c:v>3.3717571619357356E-3</c:v>
                </c:pt>
                <c:pt idx="2">
                  <c:v>0.10170746871430404</c:v>
                </c:pt>
                <c:pt idx="3">
                  <c:v>3.928954320052234E-3</c:v>
                </c:pt>
                <c:pt idx="4">
                  <c:v>1.8777340127002886E-3</c:v>
                </c:pt>
                <c:pt idx="5">
                  <c:v>0.10998160657150192</c:v>
                </c:pt>
                <c:pt idx="6">
                  <c:v>0.48487726635533379</c:v>
                </c:pt>
                <c:pt idx="7">
                  <c:v>3.7208492231467584E-2</c:v>
                </c:pt>
                <c:pt idx="8">
                  <c:v>7.4940972855548002E-2</c:v>
                </c:pt>
                <c:pt idx="9">
                  <c:v>3.6884546913299879E-3</c:v>
                </c:pt>
                <c:pt idx="10">
                  <c:v>5.682825946036623E-2</c:v>
                </c:pt>
                <c:pt idx="11">
                  <c:v>1.6453676516468049E-2</c:v>
                </c:pt>
                <c:pt idx="12">
                  <c:v>7.2455209934658106E-3</c:v>
                </c:pt>
                <c:pt idx="13">
                  <c:v>2.4139580263942161E-2</c:v>
                </c:pt>
                <c:pt idx="14">
                  <c:v>7.8006658781110969E-3</c:v>
                </c:pt>
                <c:pt idx="15">
                  <c:v>1.4792859490496706E-2</c:v>
                </c:pt>
                <c:pt idx="16">
                  <c:v>1.7280214802489521E-2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2B19-4DFE-9594-4D37344B3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8182916331866478E-3"/>
          <c:y val="2.5271267871008744E-2"/>
          <c:w val="0.39513476416048221"/>
          <c:h val="0.92388007599304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400" b="1" i="0" u="none" strike="noStrike" kern="1200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 b="1" i="0" u="none" strike="noStrike" kern="1200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rPr>
              <a:t>По сумме подписанных ДГ,  млрд.тенге</a:t>
            </a:r>
          </a:p>
        </c:rich>
      </c:tx>
      <c:layout>
        <c:manualLayout>
          <c:xMode val="edge"/>
          <c:yMode val="edge"/>
          <c:x val="0.21880971128608925"/>
          <c:y val="4.46236034654960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955097428527286"/>
          <c:y val="0.12242007610963997"/>
          <c:w val="0.50160422575952379"/>
          <c:h val="0.840970377656037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Лист2!$K$2:$K$20</c:f>
              <c:strCache>
                <c:ptCount val="19"/>
                <c:pt idx="0">
                  <c:v>РФ по области Жетiсу</c:v>
                </c:pt>
                <c:pt idx="1">
                  <c:v>Кызылординская область</c:v>
                </c:pt>
                <c:pt idx="2">
                  <c:v>Атырауская область</c:v>
                </c:pt>
                <c:pt idx="3">
                  <c:v>РФ по области Абай</c:v>
                </c:pt>
                <c:pt idx="4">
                  <c:v>г.Шымкент</c:v>
                </c:pt>
                <c:pt idx="5">
                  <c:v>Жамбылская область</c:v>
                </c:pt>
                <c:pt idx="6">
                  <c:v>Карагандинская область</c:v>
                </c:pt>
                <c:pt idx="7">
                  <c:v>Мангыстауская область</c:v>
                </c:pt>
                <c:pt idx="8">
                  <c:v>Туркестанская область</c:v>
                </c:pt>
                <c:pt idx="9">
                  <c:v>Костанайская область</c:v>
                </c:pt>
                <c:pt idx="10">
                  <c:v>Павлодарская область</c:v>
                </c:pt>
                <c:pt idx="11">
                  <c:v>ЗКО</c:v>
                </c:pt>
                <c:pt idx="12">
                  <c:v>Алматинская область</c:v>
                </c:pt>
                <c:pt idx="13">
                  <c:v>СКО</c:v>
                </c:pt>
                <c:pt idx="14">
                  <c:v>Акмолинская область</c:v>
                </c:pt>
                <c:pt idx="15">
                  <c:v>Актюбинская область</c:v>
                </c:pt>
                <c:pt idx="16">
                  <c:v>ВКО</c:v>
                </c:pt>
                <c:pt idx="17">
                  <c:v>г. Астана</c:v>
                </c:pt>
                <c:pt idx="18">
                  <c:v>г.Алматы</c:v>
                </c:pt>
              </c:strCache>
            </c:strRef>
          </c:cat>
          <c:val>
            <c:numRef>
              <c:f>Лист2!$L$2:$L$20</c:f>
              <c:numCache>
                <c:formatCode>_-* #\ ##0.0_р_._-;\-* #\ ##0.0_р_._-;_-* "-"??_р_._-;_-@_-</c:formatCode>
                <c:ptCount val="19"/>
                <c:pt idx="0">
                  <c:v>0.26723926999999997</c:v>
                </c:pt>
                <c:pt idx="1">
                  <c:v>0.76662837329</c:v>
                </c:pt>
                <c:pt idx="2">
                  <c:v>0.89320501196000002</c:v>
                </c:pt>
                <c:pt idx="3">
                  <c:v>0.95907883999999999</c:v>
                </c:pt>
                <c:pt idx="4">
                  <c:v>1.0063920660000001</c:v>
                </c:pt>
                <c:pt idx="5">
                  <c:v>1.3350241839999999</c:v>
                </c:pt>
                <c:pt idx="6">
                  <c:v>1.3915509934900001</c:v>
                </c:pt>
                <c:pt idx="7">
                  <c:v>1.4944903624200001</c:v>
                </c:pt>
                <c:pt idx="8">
                  <c:v>1.51080633145</c:v>
                </c:pt>
                <c:pt idx="9">
                  <c:v>1.7354715599999999</c:v>
                </c:pt>
                <c:pt idx="10">
                  <c:v>1.9761839906800001</c:v>
                </c:pt>
                <c:pt idx="11">
                  <c:v>2.123934529</c:v>
                </c:pt>
                <c:pt idx="12">
                  <c:v>2.19337596033</c:v>
                </c:pt>
                <c:pt idx="13">
                  <c:v>2.2538114729999998</c:v>
                </c:pt>
                <c:pt idx="14">
                  <c:v>2.309551248</c:v>
                </c:pt>
                <c:pt idx="15">
                  <c:v>2.6203757799999998</c:v>
                </c:pt>
                <c:pt idx="16">
                  <c:v>4.0721133050000002</c:v>
                </c:pt>
                <c:pt idx="17">
                  <c:v>4.7931288415100006</c:v>
                </c:pt>
                <c:pt idx="18">
                  <c:v>9.4478251940900009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62-49F6-B7A8-38E6DAB0D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352127"/>
        <c:axId val="1"/>
      </c:barChart>
      <c:catAx>
        <c:axId val="14035212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14035212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en-US" sz="900" b="0" i="0" u="none" strike="noStrike" kern="1200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400" b="1" i="0" u="none" strike="noStrike" kern="1200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 b="1" i="0" u="none" strike="noStrike" kern="1200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rPr>
              <a:t>По количеству подписанных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71400041728634"/>
          <c:y val="0.10431339775068466"/>
          <c:w val="0.52724118165754374"/>
          <c:h val="0.8410672341070389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МФО "РИЦ "Кызылорда"</c:v>
                </c:pt>
                <c:pt idx="4">
                  <c:v>АО «Шинхан Банк Казахстан»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"Народный Банк Казахастана"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ДБ "Альфа Банк"</c:v>
                </c:pt>
                <c:pt idx="15">
                  <c:v>АО "ForteBank"</c:v>
                </c:pt>
                <c:pt idx="16">
                  <c:v>АО "Нурбанк"</c:v>
                </c:pt>
                <c:pt idx="17">
                  <c:v>First Heartland Jysan Bank</c:v>
                </c:pt>
                <c:pt idx="18">
                  <c:v>АО "АТФБанк"</c:v>
                </c:pt>
                <c:pt idx="19">
                  <c:v>АО «Bereke Bank» 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19</c:v>
                </c:pt>
                <c:pt idx="11">
                  <c:v>32</c:v>
                </c:pt>
                <c:pt idx="12">
                  <c:v>47</c:v>
                </c:pt>
                <c:pt idx="13">
                  <c:v>63</c:v>
                </c:pt>
                <c:pt idx="14">
                  <c:v>83</c:v>
                </c:pt>
                <c:pt idx="15">
                  <c:v>93</c:v>
                </c:pt>
                <c:pt idx="16">
                  <c:v>111</c:v>
                </c:pt>
                <c:pt idx="17">
                  <c:v>118</c:v>
                </c:pt>
                <c:pt idx="18">
                  <c:v>137</c:v>
                </c:pt>
                <c:pt idx="19">
                  <c:v>186</c:v>
                </c:pt>
                <c:pt idx="20">
                  <c:v>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78-4F2F-A051-26844781831E}"/>
            </c:ext>
          </c:extLst>
        </c:ser>
        <c:ser>
          <c:idx val="0"/>
          <c:order val="1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МФО "РИЦ "Кызылорда"</c:v>
                </c:pt>
                <c:pt idx="4">
                  <c:v>АО «Шинхан Банк Казахстан»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"Народный Банк Казахастана"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ДБ "Альфа Банк"</c:v>
                </c:pt>
                <c:pt idx="15">
                  <c:v>АО "ForteBank"</c:v>
                </c:pt>
                <c:pt idx="16">
                  <c:v>АО "Нурбанк"</c:v>
                </c:pt>
                <c:pt idx="17">
                  <c:v>First Heartland Jysan Bank</c:v>
                </c:pt>
                <c:pt idx="18">
                  <c:v>АО "АТФБанк"</c:v>
                </c:pt>
                <c:pt idx="19">
                  <c:v>АО «Bereke Bank» 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19</c:v>
                </c:pt>
                <c:pt idx="11">
                  <c:v>32</c:v>
                </c:pt>
                <c:pt idx="12">
                  <c:v>47</c:v>
                </c:pt>
                <c:pt idx="13">
                  <c:v>63</c:v>
                </c:pt>
                <c:pt idx="14">
                  <c:v>83</c:v>
                </c:pt>
                <c:pt idx="15">
                  <c:v>93</c:v>
                </c:pt>
                <c:pt idx="16">
                  <c:v>111</c:v>
                </c:pt>
                <c:pt idx="17">
                  <c:v>118</c:v>
                </c:pt>
                <c:pt idx="18">
                  <c:v>137</c:v>
                </c:pt>
                <c:pt idx="19">
                  <c:v>186</c:v>
                </c:pt>
                <c:pt idx="20">
                  <c:v>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78-4F2F-A051-268447818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1833088"/>
        <c:axId val="1"/>
      </c:barChart>
      <c:catAx>
        <c:axId val="14618330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 algn="ctr">
              <a:defRPr lang="en-US" sz="900" b="0" i="0" u="none" strike="noStrike" kern="1200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61833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400" b="1" i="0" u="none" strike="noStrike" kern="1200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 b="1" i="0" u="none" strike="noStrike" kern="1200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rPr>
              <a:t>По сумме подписанных ДГ, млрд.тенге</a:t>
            </a:r>
          </a:p>
        </c:rich>
      </c:tx>
      <c:layout>
        <c:manualLayout>
          <c:xMode val="edge"/>
          <c:yMode val="edge"/>
          <c:x val="0.20838612368024131"/>
          <c:y val="8.791269512363584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6667459010443274"/>
          <c:y val="0.10465389765551952"/>
          <c:w val="0.3731213268104937"/>
          <c:h val="0.859157537699076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 anchorCtr="0"/>
                <a:lstStyle/>
                <a:p>
                  <a:pPr algn="ctr">
                    <a:defRPr lang="en-US" sz="900" b="0" i="0" u="none" strike="noStrike" kern="1200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39-4076-AB2C-56EA6440E321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Лист3!$A$27:$A$47</c:f>
              <c:strCache>
                <c:ptCount val="21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"РИЦ "Кызылорда"</c:v>
                </c:pt>
                <c:pt idx="3">
                  <c:v>АО "AsiaCredit Bank</c:v>
                </c:pt>
                <c:pt idx="4">
                  <c:v>ТОО МФО "Almaty"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АО «Шинхан Банк Казахстан»</c:v>
                </c:pt>
                <c:pt idx="8">
                  <c:v>АО "Казкоммерцбанк"</c:v>
                </c:pt>
                <c:pt idx="9">
                  <c:v>АО "Банк Kassa Nova"</c:v>
                </c:pt>
                <c:pt idx="10">
                  <c:v>ДБ АО "Банк ВТБ Казахстан"</c:v>
                </c:pt>
                <c:pt idx="11">
                  <c:v>АО "Народный Банк Казахастана"</c:v>
                </c:pt>
                <c:pt idx="12">
                  <c:v>АО "Bank RBK"</c:v>
                </c:pt>
                <c:pt idx="13">
                  <c:v>АО "ForteBank"</c:v>
                </c:pt>
                <c:pt idx="14">
                  <c:v>АО "Евразийский банк"</c:v>
                </c:pt>
                <c:pt idx="15">
                  <c:v>АО ДБ "Альфа Банк"</c:v>
                </c:pt>
                <c:pt idx="16">
                  <c:v>АО "АТФБанк"</c:v>
                </c:pt>
                <c:pt idx="17">
                  <c:v>АО "Нурбанк"</c:v>
                </c:pt>
                <c:pt idx="18">
                  <c:v>First Heartland Jysan Bank</c:v>
                </c:pt>
                <c:pt idx="19">
                  <c:v>АО «Bereke Bank» 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Лист3!$B$27:$B$47</c:f>
              <c:numCache>
                <c:formatCode>#\ ##0.0</c:formatCode>
                <c:ptCount val="21"/>
                <c:pt idx="0">
                  <c:v>5.0000000000000001E-4</c:v>
                </c:pt>
                <c:pt idx="1">
                  <c:v>1.25E-3</c:v>
                </c:pt>
                <c:pt idx="2">
                  <c:v>2.9576779000000001E-2</c:v>
                </c:pt>
                <c:pt idx="3">
                  <c:v>3.075E-2</c:v>
                </c:pt>
                <c:pt idx="4">
                  <c:v>5.1584844999999997E-2</c:v>
                </c:pt>
                <c:pt idx="5">
                  <c:v>5.5978899999999998E-2</c:v>
                </c:pt>
                <c:pt idx="6">
                  <c:v>6.9699999999999998E-2</c:v>
                </c:pt>
                <c:pt idx="7">
                  <c:v>0.125223</c:v>
                </c:pt>
                <c:pt idx="8">
                  <c:v>0.17400499999999999</c:v>
                </c:pt>
                <c:pt idx="9">
                  <c:v>0.23840620000000001</c:v>
                </c:pt>
                <c:pt idx="10">
                  <c:v>0.52218980233000001</c:v>
                </c:pt>
                <c:pt idx="11">
                  <c:v>1.3863866549999999</c:v>
                </c:pt>
                <c:pt idx="12">
                  <c:v>2.4746397604099997</c:v>
                </c:pt>
                <c:pt idx="13">
                  <c:v>2.479571499</c:v>
                </c:pt>
                <c:pt idx="14">
                  <c:v>2.55883068833</c:v>
                </c:pt>
                <c:pt idx="15">
                  <c:v>3.0781859090000001</c:v>
                </c:pt>
                <c:pt idx="16">
                  <c:v>3.7214865008599993</c:v>
                </c:pt>
                <c:pt idx="17">
                  <c:v>4.2062391685499998</c:v>
                </c:pt>
                <c:pt idx="18">
                  <c:v>5.0009302350000002</c:v>
                </c:pt>
                <c:pt idx="19" formatCode="#,##0">
                  <c:v>5.6716823549999997</c:v>
                </c:pt>
                <c:pt idx="20">
                  <c:v>11.27307001674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39-4076-AB2C-56EA6440E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1850368"/>
        <c:axId val="1"/>
      </c:barChart>
      <c:catAx>
        <c:axId val="14618503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 algn="ctr">
              <a:defRPr lang="en-US" sz="900" b="0" i="0" u="none" strike="noStrike" kern="1200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\ ##0.0" sourceLinked="1"/>
        <c:majorTickMark val="out"/>
        <c:minorTickMark val="none"/>
        <c:tickLblPos val="nextTo"/>
        <c:crossAx val="1461850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/>
            </a:pPr>
            <a:r>
              <a:rPr lang="ru-RU" sz="1400" b="1"/>
              <a:t>По количеству подписанных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3537139685600342"/>
          <c:y val="0.13161550100355104"/>
          <c:w val="0.59665480869754528"/>
          <c:h val="0.8250730893932375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Лист4!$A$3:$A$18</c:f>
              <c:strCache>
                <c:ptCount val="16"/>
                <c:pt idx="0">
                  <c:v>Мангистауская область</c:v>
                </c:pt>
                <c:pt idx="1">
                  <c:v>Акмолинская область</c:v>
                </c:pt>
                <c:pt idx="2">
                  <c:v>Атырауская область</c:v>
                </c:pt>
                <c:pt idx="3">
                  <c:v>Кызылординская область</c:v>
                </c:pt>
                <c:pt idx="4">
                  <c:v>Алматинская область</c:v>
                </c:pt>
                <c:pt idx="5">
                  <c:v>Актюбинская область</c:v>
                </c:pt>
                <c:pt idx="6">
                  <c:v>Костанайская область</c:v>
                </c:pt>
                <c:pt idx="7">
                  <c:v>Павлодарская область</c:v>
                </c:pt>
                <c:pt idx="8">
                  <c:v>СКО</c:v>
                </c:pt>
                <c:pt idx="9">
                  <c:v>г.Шымкент</c:v>
                </c:pt>
                <c:pt idx="10">
                  <c:v>Жетысуская область</c:v>
                </c:pt>
                <c:pt idx="11">
                  <c:v>ВКО</c:v>
                </c:pt>
                <c:pt idx="12">
                  <c:v>Абайская область</c:v>
                </c:pt>
                <c:pt idx="13">
                  <c:v>ЗКО</c:v>
                </c:pt>
                <c:pt idx="14">
                  <c:v>г.Астана</c:v>
                </c:pt>
                <c:pt idx="15">
                  <c:v>г.Алматы</c:v>
                </c:pt>
              </c:strCache>
            </c:strRef>
          </c:cat>
          <c:val>
            <c:numRef>
              <c:f>Лист4!$B$3:$B$18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11</c:v>
                </c:pt>
                <c:pt idx="1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CC-4264-B61A-830268DA8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1825408"/>
        <c:axId val="1"/>
      </c:barChart>
      <c:catAx>
        <c:axId val="14618254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61825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en-US" sz="1000" b="0" i="0" u="none" strike="noStrike" kern="1200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1400"/>
              <a:t>По сумме подписанных ДГ, млн. 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8307582291712305"/>
          <c:y val="0.13705973803634258"/>
          <c:w val="0.467149818172714"/>
          <c:h val="0.82883362601257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 anchorCtr="0"/>
                <a:lstStyle/>
                <a:p>
                  <a:pPr algn="ctr">
                    <a:defRPr lang="en-US" sz="1000" b="0" i="0" u="none" strike="noStrike" kern="1200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703-4E82-81E4-A9F863BC5D1D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Лист4!$A$25:$A$40</c:f>
              <c:strCache>
                <c:ptCount val="16"/>
                <c:pt idx="0">
                  <c:v>СКО</c:v>
                </c:pt>
                <c:pt idx="1">
                  <c:v>Атырауская область</c:v>
                </c:pt>
                <c:pt idx="2">
                  <c:v>Алматинская область</c:v>
                </c:pt>
                <c:pt idx="3">
                  <c:v>Кызылординская область</c:v>
                </c:pt>
                <c:pt idx="4">
                  <c:v>Актюбинская область</c:v>
                </c:pt>
                <c:pt idx="5">
                  <c:v>ВКО</c:v>
                </c:pt>
                <c:pt idx="6">
                  <c:v>Павлодарская область</c:v>
                </c:pt>
                <c:pt idx="7">
                  <c:v>Мангистауская область</c:v>
                </c:pt>
                <c:pt idx="8">
                  <c:v>Костанайская область</c:v>
                </c:pt>
                <c:pt idx="9">
                  <c:v>г.Шымкент</c:v>
                </c:pt>
                <c:pt idx="10">
                  <c:v>Абайская область</c:v>
                </c:pt>
                <c:pt idx="11">
                  <c:v>Жетысуская область</c:v>
                </c:pt>
                <c:pt idx="12">
                  <c:v>Акмолинская область</c:v>
                </c:pt>
                <c:pt idx="13">
                  <c:v>г.Астана</c:v>
                </c:pt>
                <c:pt idx="14">
                  <c:v>ЗКО</c:v>
                </c:pt>
                <c:pt idx="15">
                  <c:v>г.Алматы</c:v>
                </c:pt>
              </c:strCache>
            </c:strRef>
          </c:cat>
          <c:val>
            <c:numRef>
              <c:f>Лист4!$B$25:$B$40</c:f>
              <c:numCache>
                <c:formatCode>_-* #\ ##0_р_._-;\-* #\ ##0_р_._-;_-* "-"??_р_._-;_-@_-</c:formatCode>
                <c:ptCount val="16"/>
                <c:pt idx="0" formatCode="#,##0">
                  <c:v>65.819999999999993</c:v>
                </c:pt>
                <c:pt idx="1">
                  <c:v>66</c:v>
                </c:pt>
                <c:pt idx="2">
                  <c:v>75</c:v>
                </c:pt>
                <c:pt idx="3">
                  <c:v>81.934799999999996</c:v>
                </c:pt>
                <c:pt idx="4">
                  <c:v>88.626724999999993</c:v>
                </c:pt>
                <c:pt idx="5">
                  <c:v>100.15834700000001</c:v>
                </c:pt>
                <c:pt idx="6">
                  <c:v>103.23696</c:v>
                </c:pt>
                <c:pt idx="7">
                  <c:v>107.5</c:v>
                </c:pt>
                <c:pt idx="8">
                  <c:v>110.376</c:v>
                </c:pt>
                <c:pt idx="9">
                  <c:v>121</c:v>
                </c:pt>
                <c:pt idx="10">
                  <c:v>141.3409</c:v>
                </c:pt>
                <c:pt idx="11">
                  <c:v>180.99867</c:v>
                </c:pt>
                <c:pt idx="12">
                  <c:v>282.14999999999998</c:v>
                </c:pt>
                <c:pt idx="13">
                  <c:v>377.088255</c:v>
                </c:pt>
                <c:pt idx="14">
                  <c:v>432.113471</c:v>
                </c:pt>
                <c:pt idx="15">
                  <c:v>692.13131168000007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03-4E82-81E4-A9F863BC5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1830688"/>
        <c:axId val="1"/>
      </c:barChart>
      <c:catAx>
        <c:axId val="14618306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 algn="ctr">
              <a:defRPr lang="en-US" sz="1000" b="0" i="0" u="none" strike="noStrike" kern="1200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4618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ru-K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количеству подписанных ДГ,кол-во</a:t>
            </a:r>
          </a:p>
        </c:rich>
      </c:tx>
      <c:layout>
        <c:manualLayout>
          <c:xMode val="edge"/>
          <c:yMode val="edge"/>
          <c:x val="0.140722526021062"/>
          <c:y val="2.1219993963649594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Лист5.!$B$3:$B$10</c:f>
              <c:strCache>
                <c:ptCount val="8"/>
                <c:pt idx="0">
                  <c:v>АО "Евразийский банк"</c:v>
                </c:pt>
                <c:pt idx="1">
                  <c:v>АО "Bank RBK"</c:v>
                </c:pt>
                <c:pt idx="2">
                  <c:v>АО "Нурбанк"</c:v>
                </c:pt>
                <c:pt idx="3">
                  <c:v>АО "Народный Банк Казахастана"</c:v>
                </c:pt>
                <c:pt idx="4">
                  <c:v>АО "First Heartland Jusan Bank"</c:v>
                </c:pt>
                <c:pt idx="5">
                  <c:v>АО «Bereke Bank» </c:v>
                </c:pt>
                <c:pt idx="6">
                  <c:v>АО "ForteBank"</c:v>
                </c:pt>
                <c:pt idx="7">
                  <c:v>АО "Банк ЦентрКредит"</c:v>
                </c:pt>
              </c:strCache>
            </c:strRef>
          </c:cat>
          <c:val>
            <c:numRef>
              <c:f>Лист5.!$C$3:$C$10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8</c:v>
                </c:pt>
                <c:pt idx="5">
                  <c:v>9</c:v>
                </c:pt>
                <c:pt idx="6">
                  <c:v>14</c:v>
                </c:pt>
                <c:pt idx="7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D6-4527-88A6-C30A5457E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61848928"/>
        <c:axId val="1"/>
      </c:barChart>
      <c:catAx>
        <c:axId val="1461848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ctr">
              <a:defRPr lang="en-US" sz="1000" b="0" i="0" u="none" strike="noStrike" kern="1200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61848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подписанных, ДГ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5427887035386927"/>
          <c:y val="0.13802419027518467"/>
          <c:w val="0.51597710124175467"/>
          <c:h val="0.824175122439592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Лист5.!$J$2</c:f>
              <c:strCache>
                <c:ptCount val="1"/>
                <c:pt idx="0">
                  <c:v>Общая сумма гарантий, млн.тенге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Лист5.!$I$3:$I$10</c:f>
              <c:strCache>
                <c:ptCount val="8"/>
                <c:pt idx="0">
                  <c:v>АО "Bank RBK"</c:v>
                </c:pt>
                <c:pt idx="1">
                  <c:v>АО "Нурбанк"</c:v>
                </c:pt>
                <c:pt idx="2">
                  <c:v>АО "Евразийский банк"</c:v>
                </c:pt>
                <c:pt idx="3">
                  <c:v>АО «Bereke Bank» </c:v>
                </c:pt>
                <c:pt idx="4">
                  <c:v>АО "Народный Банк Казахастана"</c:v>
                </c:pt>
                <c:pt idx="5">
                  <c:v>АО "First Heartland Jusan Bank"</c:v>
                </c:pt>
                <c:pt idx="6">
                  <c:v>АО "ForteBank"</c:v>
                </c:pt>
                <c:pt idx="7">
                  <c:v>АО "Банк ЦентрКредит"</c:v>
                </c:pt>
              </c:strCache>
            </c:strRef>
          </c:cat>
          <c:val>
            <c:numRef>
              <c:f>Лист5.!$J$3:$J$10</c:f>
              <c:numCache>
                <c:formatCode>_-* #\ ##0_р_._-;\-* #\ ##0_р_._-;_-* "-"??_р_._-;_-@_-</c:formatCode>
                <c:ptCount val="8"/>
                <c:pt idx="0">
                  <c:v>38.969842</c:v>
                </c:pt>
                <c:pt idx="1">
                  <c:v>77.150000000000006</c:v>
                </c:pt>
                <c:pt idx="2">
                  <c:v>79.393249999999995</c:v>
                </c:pt>
                <c:pt idx="3">
                  <c:v>204.96199100000001</c:v>
                </c:pt>
                <c:pt idx="4">
                  <c:v>315.28726</c:v>
                </c:pt>
                <c:pt idx="5">
                  <c:v>487.09030000000001</c:v>
                </c:pt>
                <c:pt idx="6">
                  <c:v>519.93621199999995</c:v>
                </c:pt>
                <c:pt idx="7">
                  <c:v>1302.6865846800001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FD-4F6E-BCF1-3596411F8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61837888"/>
        <c:axId val="1"/>
      </c:barChart>
      <c:catAx>
        <c:axId val="1461837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461837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количеству одобренных 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2625342789393228"/>
          <c:y val="0.13152073078925966"/>
          <c:w val="0.53136664515174703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2020г.'!$A$3:$A$16</c:f>
              <c:strCache>
                <c:ptCount val="14"/>
                <c:pt idx="0">
                  <c:v>Акмолинская область</c:v>
                </c:pt>
                <c:pt idx="1">
                  <c:v>Атырауская область</c:v>
                </c:pt>
                <c:pt idx="2">
                  <c:v>Костанайская область</c:v>
                </c:pt>
                <c:pt idx="3">
                  <c:v>Кызылординская область</c:v>
                </c:pt>
                <c:pt idx="4">
                  <c:v>Мангистауская область</c:v>
                </c:pt>
                <c:pt idx="5">
                  <c:v>Павлодарская область</c:v>
                </c:pt>
                <c:pt idx="6">
                  <c:v>Жетысуская область</c:v>
                </c:pt>
                <c:pt idx="7">
                  <c:v>Алматинская область</c:v>
                </c:pt>
                <c:pt idx="8">
                  <c:v>ЗКО</c:v>
                </c:pt>
                <c:pt idx="9">
                  <c:v>г.Шымкент</c:v>
                </c:pt>
                <c:pt idx="10">
                  <c:v>г.Алматы</c:v>
                </c:pt>
                <c:pt idx="11">
                  <c:v>г.Астана</c:v>
                </c:pt>
                <c:pt idx="12">
                  <c:v>Абайская область</c:v>
                </c:pt>
                <c:pt idx="13">
                  <c:v>Актюбинская область</c:v>
                </c:pt>
              </c:strCache>
            </c:strRef>
          </c:cat>
          <c:val>
            <c:numRef>
              <c:f>'Одобренные РФ 2020г.'!$B$3:$B$16</c:f>
              <c:numCache>
                <c:formatCode>#,##0</c:formatCode>
                <c:ptCount val="14"/>
                <c:pt idx="0">
                  <c:v>1</c:v>
                </c:pt>
                <c:pt idx="1">
                  <c:v>1</c:v>
                </c:pt>
                <c:pt idx="2" formatCode="General">
                  <c:v>1</c:v>
                </c:pt>
                <c:pt idx="3" formatCode="General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 formatCode="General">
                  <c:v>2</c:v>
                </c:pt>
                <c:pt idx="8" formatCode="General">
                  <c:v>2</c:v>
                </c:pt>
                <c:pt idx="9">
                  <c:v>2</c:v>
                </c:pt>
                <c:pt idx="10" formatCode="General">
                  <c:v>2</c:v>
                </c:pt>
                <c:pt idx="11">
                  <c:v>2</c:v>
                </c:pt>
                <c:pt idx="12">
                  <c:v>6</c:v>
                </c:pt>
                <c:pt idx="13" formatCode="General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11-4206-99ED-66E4BC2EB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2419344"/>
        <c:axId val="1"/>
      </c:barChart>
      <c:catAx>
        <c:axId val="14824193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482419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EFDF-0998-4743-822B-3CB74FFEA70A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5092906" y="2909613"/>
            <a:ext cx="5293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Программа гарантирования </a:t>
            </a:r>
            <a:b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«ДАМУ-ОПТИМА»</a:t>
            </a:r>
            <a:br>
              <a:rPr kumimoji="0" lang="ru-RU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993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452" y="268447"/>
            <a:ext cx="4379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000" b="1" dirty="0">
                <a:solidFill>
                  <a:prstClr val="black"/>
                </a:solidFill>
                <a:latin typeface="Century Gothic"/>
                <a:ea typeface="+mj-ea"/>
                <a:cs typeface="Arial" panose="020B0604020202020204" pitchFamily="34" charset="0"/>
              </a:rPr>
              <a:t>Гарантирование проектов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00639" y="1179857"/>
            <a:ext cx="29209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01.07.2024г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6778" y="1504230"/>
            <a:ext cx="5343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итого по инструменту гарантирование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765804"/>
              </p:ext>
            </p:extLst>
          </p:nvPr>
        </p:nvGraphicFramePr>
        <p:xfrm>
          <a:off x="468923" y="1904340"/>
          <a:ext cx="9262306" cy="1213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21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заключенных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заключенных гарантий, 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млрд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1 327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1 293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97,9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43,1</a:t>
                      </a: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740380" y="3470481"/>
            <a:ext cx="31039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050" b="1" dirty="0">
                <a:latin typeface="Century Gothic" panose="020B0502020202020204" pitchFamily="34" charset="0"/>
              </a:rPr>
              <a:t>по состоянию с 01.01.2023г. по 01.07.2024г</a:t>
            </a:r>
            <a:endParaRPr lang="ru-RU" altLang="en-US" sz="105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5403" y="3909270"/>
            <a:ext cx="6719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итого по инструменту гарантирование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380965"/>
              </p:ext>
            </p:extLst>
          </p:nvPr>
        </p:nvGraphicFramePr>
        <p:xfrm>
          <a:off x="468923" y="4647540"/>
          <a:ext cx="9262306" cy="1248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35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гарантий, млрд.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114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7,4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0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849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6641" y="1156030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01.07.2024г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470262" y="5699649"/>
            <a:ext cx="11323947" cy="65920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1 293 проектов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97,9  млрд. тенге 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 43,1  млрд. тенге. 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4DC97718-8344-784D-285C-C24C0E0C5B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46904"/>
              </p:ext>
            </p:extLst>
          </p:nvPr>
        </p:nvGraphicFramePr>
        <p:xfrm>
          <a:off x="539180" y="1633305"/>
          <a:ext cx="5549511" cy="406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543E161C-964F-E4DD-2F22-E5036A0D31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926588"/>
              </p:ext>
            </p:extLst>
          </p:nvPr>
        </p:nvGraphicFramePr>
        <p:xfrm>
          <a:off x="6270171" y="1633305"/>
          <a:ext cx="5382649" cy="406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7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6761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 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42136" y="1144563"/>
            <a:ext cx="30851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01.07.2024г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5428" y="5670026"/>
            <a:ext cx="11245037" cy="74755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– </a:t>
            </a:r>
            <a:r>
              <a:rPr lang="ru-RU" sz="1100" dirty="0">
                <a:latin typeface="Century Gothic" panose="020B0502020202020204" pitchFamily="34" charset="0"/>
              </a:rPr>
              <a:t>АО «Банк ЦентрКредит, 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»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100" dirty="0">
                <a:latin typeface="Century Gothic" panose="020B0502020202020204" pitchFamily="34" charset="0"/>
              </a:rPr>
              <a:t>АО </a:t>
            </a:r>
            <a:r>
              <a:rPr lang="ru-RU" sz="1100" dirty="0">
                <a:latin typeface="Century Gothic" panose="020B0502020202020204" pitchFamily="34" charset="0"/>
              </a:rPr>
              <a:t>«Банк ЦентрКредит»,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</a:rPr>
              <a:t>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к».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6F1B393E-5C9C-8353-DB51-50B471F157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064426"/>
              </p:ext>
            </p:extLst>
          </p:nvPr>
        </p:nvGraphicFramePr>
        <p:xfrm>
          <a:off x="722810" y="1671617"/>
          <a:ext cx="5373189" cy="395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9405271-E25D-99B1-C89D-1FE2949FCA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195594"/>
              </p:ext>
            </p:extLst>
          </p:nvPr>
        </p:nvGraphicFramePr>
        <p:xfrm>
          <a:off x="6331132" y="1671617"/>
          <a:ext cx="5077098" cy="3898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60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354648" cy="70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26547" y="1208376"/>
            <a:ext cx="24016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01.01. по 01.07.2024г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2023" y="5670499"/>
            <a:ext cx="11327956" cy="642837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–, г. Алматы,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г.Астана</a:t>
            </a:r>
            <a:endParaRPr lang="ru-RU" sz="12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–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г.Алматы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Западно-Казахстанская область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D939B8A-A837-7277-11D6-2950A2289A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875563"/>
              </p:ext>
            </p:extLst>
          </p:nvPr>
        </p:nvGraphicFramePr>
        <p:xfrm>
          <a:off x="1079963" y="1671533"/>
          <a:ext cx="5155373" cy="3978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B760BA9-3732-AC4B-273C-922E4F894D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812978"/>
              </p:ext>
            </p:extLst>
          </p:nvPr>
        </p:nvGraphicFramePr>
        <p:xfrm>
          <a:off x="6337630" y="1671533"/>
          <a:ext cx="5244770" cy="3978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76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70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6047" y="1102169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01.07.2024г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534692" y="5392023"/>
            <a:ext cx="11056417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–АО «Банк Центр Кредит», </a:t>
            </a:r>
            <a:r>
              <a:rPr lang="ru-RU" sz="1200" dirty="0">
                <a:latin typeface="Century Gothic" panose="020B0502020202020204" pitchFamily="34" charset="0"/>
              </a:rPr>
              <a:t>АО «</a:t>
            </a:r>
            <a:r>
              <a:rPr lang="en-US" sz="1200" dirty="0">
                <a:latin typeface="Century Gothic" panose="020B0502020202020204" pitchFamily="34" charset="0"/>
              </a:rPr>
              <a:t>Fortebank»</a:t>
            </a:r>
            <a:r>
              <a:rPr lang="ru-RU" sz="1200" dirty="0">
                <a:latin typeface="Century Gothic" panose="020B0502020202020204" pitchFamily="34" charset="0"/>
              </a:rPr>
              <a:t>.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сумме-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«Банк Центр Кредит» , </a:t>
            </a:r>
            <a:r>
              <a:rPr lang="ru-RU" sz="1200" dirty="0">
                <a:latin typeface="Century Gothic" panose="020B0502020202020204" pitchFamily="34" charset="0"/>
              </a:rPr>
              <a:t>АО «</a:t>
            </a:r>
            <a:r>
              <a:rPr lang="en-US" sz="1200" dirty="0" err="1">
                <a:latin typeface="Century Gothic" panose="020B0502020202020204" pitchFamily="34" charset="0"/>
              </a:rPr>
              <a:t>ForteBank</a:t>
            </a:r>
            <a:r>
              <a:rPr lang="ru-RU" sz="1200" dirty="0">
                <a:latin typeface="Century Gothic" panose="020B0502020202020204" pitchFamily="34" charset="0"/>
              </a:rPr>
              <a:t>».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7E2E81F5-8E90-C233-4D22-E52D77ABDA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84878"/>
              </p:ext>
            </p:extLst>
          </p:nvPr>
        </p:nvGraphicFramePr>
        <p:xfrm>
          <a:off x="734169" y="1439110"/>
          <a:ext cx="5196368" cy="386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769529D-3211-F6EF-8B65-0C47172DAF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719692"/>
              </p:ext>
            </p:extLst>
          </p:nvPr>
        </p:nvGraphicFramePr>
        <p:xfrm>
          <a:off x="6357257" y="1439110"/>
          <a:ext cx="5100574" cy="386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17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004" y="268448"/>
            <a:ext cx="7200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Одобренные, но не подписанные в разрезе регионов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8922" y="117399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01.07.2024г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5D871E4B-2322-94DD-426B-CA7E76F6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73" y="5372919"/>
            <a:ext cx="10899870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на 01.07.2024 г. – </a:t>
            </a:r>
            <a:r>
              <a:rPr kumimoji="0" lang="ru-RU" sz="12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34</a:t>
            </a:r>
            <a:r>
              <a:rPr lang="ru-RU" sz="1200" kern="0" noProof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проектов на стадии подписания,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2 973 млн. тенге,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сумма гарантии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994  млн. тенге. 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1C40B98-AD96-1B9A-1B18-A4ECBD3B1B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597377"/>
              </p:ext>
            </p:extLst>
          </p:nvPr>
        </p:nvGraphicFramePr>
        <p:xfrm>
          <a:off x="609600" y="1501002"/>
          <a:ext cx="5077097" cy="372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282E0EC0-4C09-076B-6652-4B04E6EBD3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867527"/>
              </p:ext>
            </p:extLst>
          </p:nvPr>
        </p:nvGraphicFramePr>
        <p:xfrm>
          <a:off x="6093490" y="1501002"/>
          <a:ext cx="5227653" cy="372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34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46" y="107752"/>
            <a:ext cx="11016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одобренным но не 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6522" y="117727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01.07.2024г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22771" y="5521233"/>
            <a:ext cx="11016754" cy="831941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endParaRPr lang="en-US" altLang="en-US" sz="1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– АО «Банк Центр Кредит»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«Нурбанк»</a:t>
            </a: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«Банк Центр Кредит», АО 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Евразийский банк»</a:t>
            </a:r>
            <a:endParaRPr lang="ru-RU" sz="12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endParaRPr lang="ru-RU" altLang="en-US" sz="1100" dirty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2EF7F2DE-D7D8-8E3F-02FE-F124B85DD0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872581"/>
              </p:ext>
            </p:extLst>
          </p:nvPr>
        </p:nvGraphicFramePr>
        <p:xfrm>
          <a:off x="422770" y="1619794"/>
          <a:ext cx="5464223" cy="3787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841E5DD-0F07-3A45-7135-B98AD984EB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195062"/>
              </p:ext>
            </p:extLst>
          </p:nvPr>
        </p:nvGraphicFramePr>
        <p:xfrm>
          <a:off x="6096001" y="1541417"/>
          <a:ext cx="5278232" cy="386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99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10281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</a:t>
            </a:r>
            <a:r>
              <a:rPr lang="en-US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latin typeface="Century Gothic" panose="020B0502020202020204" pitchFamily="34" charset="0"/>
              </a:rPr>
              <a:t>Профинансированные проекты в разрезе отраслей под Гарантию Фонда</a:t>
            </a:r>
            <a:endParaRPr lang="ru-RU" alt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6260" y="1190655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01.07.2024г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26721" y="5659485"/>
            <a:ext cx="11289030" cy="58882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Фондом: 1 327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100,9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</a:t>
            </a:r>
            <a:r>
              <a:rPr lang="ru-RU" sz="1200">
                <a:latin typeface="Century Gothic" panose="020B0502020202020204" pitchFamily="34" charset="0"/>
                <a:cs typeface="Times New Roman" pitchFamily="18" charset="0"/>
              </a:rPr>
              <a:t>гарантии</a:t>
            </a:r>
            <a:r>
              <a:rPr lang="ru-RU" sz="1200" b="1">
                <a:latin typeface="Century Gothic" panose="020B0502020202020204" pitchFamily="34" charset="0"/>
                <a:cs typeface="Times New Roman" pitchFamily="18" charset="0"/>
              </a:rPr>
              <a:t> 44,1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млрд.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869440"/>
              </p:ext>
            </p:extLst>
          </p:nvPr>
        </p:nvGraphicFramePr>
        <p:xfrm>
          <a:off x="539931" y="1190655"/>
          <a:ext cx="11175820" cy="446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103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8324</TotalTime>
  <Words>501</Words>
  <Application>Microsoft Office PowerPoint</Application>
  <PresentationFormat>Широкоэкранный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Динара Кунанбаева</cp:lastModifiedBy>
  <cp:revision>206</cp:revision>
  <cp:lastPrinted>2024-07-15T07:12:46Z</cp:lastPrinted>
  <dcterms:created xsi:type="dcterms:W3CDTF">2023-03-01T03:39:42Z</dcterms:created>
  <dcterms:modified xsi:type="dcterms:W3CDTF">2024-07-15T07:24:16Z</dcterms:modified>
</cp:coreProperties>
</file>